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9"/>
  </p:notesMasterIdLst>
  <p:sldIdLst>
    <p:sldId id="287" r:id="rId5"/>
    <p:sldId id="301" r:id="rId6"/>
    <p:sldId id="302" r:id="rId7"/>
    <p:sldId id="303" r:id="rId8"/>
  </p:sldIdLst>
  <p:sldSz cx="126015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513C9A-FBB6-4377-8334-8C93970D8360}">
          <p14:sldIdLst>
            <p14:sldId id="287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071"/>
    <a:srgbClr val="FFFF99"/>
    <a:srgbClr val="FFFF66"/>
    <a:srgbClr val="00FF00"/>
    <a:srgbClr val="DFE8F0"/>
    <a:srgbClr val="CD6525"/>
    <a:srgbClr val="294F6E"/>
    <a:srgbClr val="102B40"/>
    <a:srgbClr val="BFD3E4"/>
    <a:srgbClr val="558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66C999-33E0-418C-B80C-2EE0BE19B6FA}" v="1" dt="2021-02-09T10:29:02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80" y="48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4477-4A35-44A5-BA0E-DE2BD67E47EC}" type="datetimeFigureOut">
              <a:rPr lang="en-IN" smtClean="0"/>
              <a:pPr/>
              <a:t>09-02-2021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0908-C254-4E0E-9319-4E377DCC3B3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84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F0908-C254-4E0E-9319-4E377DCC3B33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076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61134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45118" y="1752602"/>
            <a:ext cx="10711339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4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45118" y="3611607"/>
            <a:ext cx="10711339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25605" y="4953000"/>
            <a:ext cx="10275971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846" y="5237744"/>
            <a:ext cx="12552730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4993890"/>
            <a:ext cx="12601575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F314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rnd" cmpd="thickThin" algn="ctr">
            <a:solidFill>
              <a:srgbClr val="0F314D"/>
            </a:solidFill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2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39" y="1219201"/>
            <a:ext cx="11341418" cy="4525963"/>
          </a:xfrm>
        </p:spPr>
        <p:txBody>
          <a:bodyPr>
            <a:normAutofit/>
          </a:bodyPr>
          <a:lstStyle>
            <a:lvl1pPr>
              <a:buSzPct val="100000"/>
              <a:buFont typeface="Wingdings" pitchFamily="2" charset="2"/>
              <a:buChar char="§"/>
              <a:defRPr sz="1800"/>
            </a:lvl1pPr>
            <a:lvl2pPr marL="736092" indent="-342900">
              <a:buSzPct val="100000"/>
              <a:buFont typeface="Wingdings" pitchFamily="2" charset="2"/>
              <a:buChar char="§"/>
              <a:defRPr sz="1800"/>
            </a:lvl2pPr>
            <a:lvl3pPr marL="973836" indent="-342900"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/>
            </a:lvl3pPr>
            <a:lvl4pPr>
              <a:buSzPct val="100000"/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876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7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8936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rgbClr val="00BC5E"/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45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9317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23" name="Chevron 22"/>
          <p:cNvSpPr/>
          <p:nvPr userDrawn="1"/>
        </p:nvSpPr>
        <p:spPr>
          <a:xfrm>
            <a:off x="5943743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hevron 23"/>
          <p:cNvSpPr/>
          <p:nvPr userDrawn="1"/>
        </p:nvSpPr>
        <p:spPr>
          <a:xfrm>
            <a:off x="5686838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039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88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0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" y="6248400"/>
            <a:ext cx="73115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-31762" y="6443990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prstClr val="white"/>
                </a:solidFill>
              </a:rPr>
              <a:t>© 2021</a:t>
            </a:r>
            <a:endParaRPr lang="en-US" sz="1100" b="1" dirty="0">
              <a:solidFill>
                <a:prstClr val="white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30079" y="1570037"/>
            <a:ext cx="1134141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7700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14400"/>
            <a:ext cx="12601575" cy="45720"/>
          </a:xfrm>
          <a:prstGeom prst="rect">
            <a:avLst/>
          </a:prstGeom>
          <a:gradFill>
            <a:gsLst>
              <a:gs pos="29000">
                <a:srgbClr val="294071"/>
              </a:gs>
              <a:gs pos="52000">
                <a:schemeClr val="accent1">
                  <a:lumMod val="60000"/>
                  <a:lumOff val="40000"/>
                </a:schemeClr>
              </a:gs>
              <a:gs pos="40000">
                <a:schemeClr val="tx2">
                  <a:lumMod val="60000"/>
                  <a:lumOff val="40000"/>
                </a:schemeClr>
              </a:gs>
              <a:gs pos="92000">
                <a:srgbClr val="29407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29407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SzPct val="90000"/>
        <a:buFont typeface="Wingdings" pitchFamily="2" charset="2"/>
        <a:buChar char="§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SzPct val="8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ablebuilder.singstat.gov.sg/publicfacing/mainMenu.actio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dirty="0">
                <a:solidFill>
                  <a:schemeClr val="bg1"/>
                </a:solidFill>
              </a:rPr>
              <a:t>Go to :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dirty="0">
                <a:solidFill>
                  <a:schemeClr val="bg1"/>
                </a:solidFill>
              </a:rPr>
              <a:t>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dirty="0">
                <a:solidFill>
                  <a:schemeClr val="bg1"/>
                </a:solidFill>
              </a:rPr>
              <a:t>Down the page, under “Subject”, click on “Economy”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0371" y="2259366"/>
            <a:ext cx="2397350" cy="13716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buClr>
                <a:srgbClr val="94B6D2">
                  <a:lumMod val="50000"/>
                </a:srgbClr>
              </a:buClr>
            </a:pPr>
            <a:r>
              <a:rPr lang="en-IN" dirty="0">
                <a:solidFill>
                  <a:srgbClr val="294071"/>
                </a:solidFill>
                <a:hlinkClick r:id="rId2"/>
              </a:rPr>
              <a:t>http://www.tablebuilder.singstat.gov.sg/publicfacing/mainMenu.action</a:t>
            </a:r>
            <a:endParaRPr lang="en-IN" dirty="0">
              <a:solidFill>
                <a:srgbClr val="29407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Singapore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15385"/>
          <a:stretch>
            <a:fillRect/>
          </a:stretch>
        </p:blipFill>
        <p:spPr bwMode="auto">
          <a:xfrm>
            <a:off x="3557587" y="1219200"/>
            <a:ext cx="8458200" cy="478674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0" name="Rectangle 19"/>
          <p:cNvSpPr/>
          <p:nvPr/>
        </p:nvSpPr>
        <p:spPr>
          <a:xfrm flipV="1">
            <a:off x="3786187" y="1219200"/>
            <a:ext cx="2895600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Arrow Connector 20"/>
          <p:cNvCxnSpPr>
            <a:cxnSpLocks/>
            <a:stCxn id="19" idx="3"/>
            <a:endCxn id="20" idx="1"/>
          </p:cNvCxnSpPr>
          <p:nvPr/>
        </p:nvCxnSpPr>
        <p:spPr>
          <a:xfrm flipV="1">
            <a:off x="2867721" y="1371600"/>
            <a:ext cx="918466" cy="157356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>
          <a:xfrm flipV="1">
            <a:off x="4929187" y="5181600"/>
            <a:ext cx="2514600" cy="3810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2414587" y="4572000"/>
            <a:ext cx="2514600" cy="8001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7554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Scroll down and select  “Prices”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Select “Producer Price Index” under “Topic”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Under “Title”, select “Domestic Supply Price Index, By Commodity Division, Monthly”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Click on “Continue”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Singapore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14296" r="14408"/>
          <a:stretch>
            <a:fillRect/>
          </a:stretch>
        </p:blipFill>
        <p:spPr bwMode="auto">
          <a:xfrm>
            <a:off x="3252787" y="1295400"/>
            <a:ext cx="91201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 flipV="1">
            <a:off x="6376987" y="4572000"/>
            <a:ext cx="2743200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643187" y="1905000"/>
            <a:ext cx="765372" cy="28956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 flipV="1">
            <a:off x="3408559" y="4800600"/>
            <a:ext cx="2587428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```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95987" y="4876800"/>
            <a:ext cx="381000" cy="1524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6" name="Rectangle 15"/>
          <p:cNvSpPr/>
          <p:nvPr/>
        </p:nvSpPr>
        <p:spPr>
          <a:xfrm flipV="1">
            <a:off x="9272587" y="3962400"/>
            <a:ext cx="2743200" cy="4572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sp>
        <p:nvSpPr>
          <p:cNvPr id="17" name="Rectangle 16"/>
          <p:cNvSpPr/>
          <p:nvPr/>
        </p:nvSpPr>
        <p:spPr>
          <a:xfrm flipV="1">
            <a:off x="10720387" y="5486400"/>
            <a:ext cx="1371600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1406187" y="4479924"/>
            <a:ext cx="0" cy="93027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128742" y="4419600"/>
            <a:ext cx="296245" cy="3810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0529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C5516D-25C7-4A31-98C9-7386BDA213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82" t="12330" r="19503" b="10681"/>
          <a:stretch/>
        </p:blipFill>
        <p:spPr>
          <a:xfrm>
            <a:off x="3633787" y="1371600"/>
            <a:ext cx="8534400" cy="4800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Under “Variable 1” choose the required product(s) for which you require the PPI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Ex: Iron &amp; Steel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Then, choose the time period for which you require the PPI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Ex: every month in 2014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Click on “Create”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Singapore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 flipV="1">
            <a:off x="3633787" y="2514600"/>
            <a:ext cx="3733800" cy="9144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3" name="Straight Arrow Connector 12"/>
          <p:cNvCxnSpPr>
            <a:cxnSpLocks/>
            <a:endCxn id="12" idx="1"/>
          </p:cNvCxnSpPr>
          <p:nvPr/>
        </p:nvCxnSpPr>
        <p:spPr>
          <a:xfrm>
            <a:off x="2719387" y="2971800"/>
            <a:ext cx="91440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" name="Straight Arrow Connector 13"/>
          <p:cNvCxnSpPr>
            <a:cxnSpLocks/>
            <a:stCxn id="12" idx="3"/>
            <a:endCxn id="18" idx="1"/>
          </p:cNvCxnSpPr>
          <p:nvPr/>
        </p:nvCxnSpPr>
        <p:spPr>
          <a:xfrm>
            <a:off x="7367587" y="2971800"/>
            <a:ext cx="381000" cy="6096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>
            <a:cxnSpLocks/>
            <a:stCxn id="18" idx="0"/>
            <a:endCxn id="23" idx="2"/>
          </p:cNvCxnSpPr>
          <p:nvPr/>
        </p:nvCxnSpPr>
        <p:spPr>
          <a:xfrm>
            <a:off x="9729787" y="4648200"/>
            <a:ext cx="1790700" cy="12192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8" name="Rectangle 17"/>
          <p:cNvSpPr/>
          <p:nvPr/>
        </p:nvSpPr>
        <p:spPr>
          <a:xfrm flipV="1">
            <a:off x="7748587" y="2514600"/>
            <a:ext cx="3962400" cy="21336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 flipV="1">
            <a:off x="11101387" y="5867400"/>
            <a:ext cx="838200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8C752E-0D6E-48EA-80A4-236F4D8DCB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98" t="31971" r="18777" b="14552"/>
          <a:stretch/>
        </p:blipFill>
        <p:spPr>
          <a:xfrm>
            <a:off x="3405187" y="1447799"/>
            <a:ext cx="8305800" cy="48006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The PPI data is displayed in a table down the page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The data can be downloaded by clicking on “Export”, and choosing the required file type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Singapore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 flipV="1">
            <a:off x="4014787" y="2133600"/>
            <a:ext cx="1066800" cy="7620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17" name="Straight Arrow Connector 16"/>
          <p:cNvCxnSpPr>
            <a:cxnSpLocks/>
            <a:stCxn id="22" idx="2"/>
            <a:endCxn id="16" idx="3"/>
          </p:cNvCxnSpPr>
          <p:nvPr/>
        </p:nvCxnSpPr>
        <p:spPr>
          <a:xfrm rot="16200000" flipV="1">
            <a:off x="5424487" y="2171700"/>
            <a:ext cx="1828800" cy="2514600"/>
          </a:xfrm>
          <a:prstGeom prst="bentConnector2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>
            <a:cxnSpLocks/>
            <a:endCxn id="22" idx="1"/>
          </p:cNvCxnSpPr>
          <p:nvPr/>
        </p:nvCxnSpPr>
        <p:spPr>
          <a:xfrm>
            <a:off x="2643187" y="2514600"/>
            <a:ext cx="838200" cy="21717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>
          <a:xfrm flipV="1">
            <a:off x="3481387" y="4343400"/>
            <a:ext cx="8229600" cy="685800"/>
          </a:xfrm>
          <a:prstGeom prst="rect">
            <a:avLst/>
          </a:prstGeom>
          <a:noFill/>
          <a:ln w="38100" cmpd="sng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428AE"/>
      </a:hlink>
      <a:folHlink>
        <a:srgbClr val="0428AE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58ae008-966b-4bff-8a7d-37abbecab9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21A2D92F14F8F210EA09878FEF2" ma:contentTypeVersion="14" ma:contentTypeDescription="Create a new document." ma:contentTypeScope="" ma:versionID="3187aa64b80e5016608c52b5e45d0339">
  <xsd:schema xmlns:xsd="http://www.w3.org/2001/XMLSchema" xmlns:xs="http://www.w3.org/2001/XMLSchema" xmlns:p="http://schemas.microsoft.com/office/2006/metadata/properties" xmlns:ns2="ff8bcfcb-4344-44cf-9f08-daa529b9a53e" xmlns:ns3="b58ae008-966b-4bff-8a7d-37abbecab933" targetNamespace="http://schemas.microsoft.com/office/2006/metadata/properties" ma:root="true" ma:fieldsID="2d222e709ca0c0c71af5a162821e6389" ns2:_="" ns3:_="">
    <xsd:import namespace="ff8bcfcb-4344-44cf-9f08-daa529b9a53e"/>
    <xsd:import namespace="b58ae008-966b-4bff-8a7d-37abbecab9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_Flow_Signoff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cfcb-4344-44cf-9f08-daa529b9a5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ae008-966b-4bff-8a7d-37abbecab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_x0024_Resources_x003a_core_x002c_Signoff_Status_x003b_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36DB90-84E2-458E-A050-76236CD04F1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b58ae008-966b-4bff-8a7d-37abbecab933"/>
    <ds:schemaRef ds:uri="ff8bcfcb-4344-44cf-9f08-daa529b9a5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6D014F-8C3E-4E9C-9C62-BDF1CF98A3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8DBA9-AD80-4F42-BC06-8A79773C9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8bcfcb-4344-44cf-9f08-daa529b9a53e"/>
    <ds:schemaRef ds:uri="b58ae008-966b-4bff-8a7d-37abbecab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Custom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Cambria</vt:lpstr>
      <vt:lpstr>Wingdings</vt:lpstr>
      <vt:lpstr>Wingdings 2</vt:lpstr>
      <vt:lpstr>Concourse</vt:lpstr>
      <vt:lpstr>Procedure to obtain PPI data for Singapore</vt:lpstr>
      <vt:lpstr>Procedure to obtain PPI data for Singapore</vt:lpstr>
      <vt:lpstr>Procedure to obtain PPI data for Singapore </vt:lpstr>
      <vt:lpstr>Procedure to obtain PPI data for Singapore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2015-11-27T11:15:46Z</dcterms:created>
  <dcterms:modified xsi:type="dcterms:W3CDTF">2021-02-09T10:38:17Z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0x010100BAC5B21A2D92F14F8F210EA09878FEF2</vt:lpwstr>
  </property>
</Properties>
</file>